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7"/>
  </p:notesMasterIdLst>
  <p:sldIdLst>
    <p:sldId id="266" r:id="rId2"/>
    <p:sldId id="267" r:id="rId3"/>
    <p:sldId id="268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9" r:id="rId15"/>
    <p:sldId id="270" r:id="rId16"/>
  </p:sldIdLst>
  <p:sldSz cx="14630400" cy="8229600"/>
  <p:notesSz cx="8229600" cy="14630400"/>
  <p:embeddedFontLs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</p:embeddedFont>
    <p:embeddedFont>
      <p:font typeface="Wingdings 3" panose="05040102010807070707" pitchFamily="18" charset="2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9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385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1476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86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6698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07120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31019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603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11165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3389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1229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7526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555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6777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777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5346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9440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3831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6957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8808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74228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68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9585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603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2643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691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3320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8218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68344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25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17994717@N06/40631791164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creativecommons.org/licenses/by-sa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oaringelephant.org/2019/04/09/episode-135-big-data-in-cybersecurity-with-saad-ayad-featuring-apache-metron-part-2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creativecommons.org/licenses/by-nd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F68931-A548-BAFF-3759-CA9B490579DF}"/>
              </a:ext>
            </a:extLst>
          </p:cNvPr>
          <p:cNvSpPr txBox="1"/>
          <p:nvPr/>
        </p:nvSpPr>
        <p:spPr>
          <a:xfrm>
            <a:off x="0" y="0"/>
            <a:ext cx="10247971" cy="8433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📌</a:t>
            </a:r>
            <a:r>
              <a:rPr lang="en-IN" sz="2000" b="1" dirty="0"/>
              <a:t> Project Objective</a:t>
            </a:r>
            <a:r>
              <a:rPr lang="en-IN" dirty="0"/>
              <a:t>:</a:t>
            </a:r>
          </a:p>
          <a:p>
            <a:endParaRPr lang="en-IN" dirty="0"/>
          </a:p>
          <a:p>
            <a:r>
              <a:rPr lang="en-IN" dirty="0"/>
              <a:t>To develop a clear, practical cybersecurity policy and an effective incident response plan tailored for small businesses, aiming to:</a:t>
            </a:r>
          </a:p>
          <a:p>
            <a:endParaRPr lang="en-IN" dirty="0"/>
          </a:p>
          <a:p>
            <a:r>
              <a:rPr lang="en-IN" b="1" i="1" u="sng" dirty="0"/>
              <a:t>Protect sensitive business and customer data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b="1" i="1" u="sng" dirty="0"/>
              <a:t>Reduce the risk of cyberattacks.</a:t>
            </a:r>
          </a:p>
          <a:p>
            <a:endParaRPr lang="en-IN" dirty="0"/>
          </a:p>
          <a:p>
            <a:r>
              <a:rPr lang="en-IN" b="1" i="1" u="sng" dirty="0"/>
              <a:t>Provide a step-by-step response strategy during a security breach.</a:t>
            </a:r>
          </a:p>
          <a:p>
            <a:r>
              <a:rPr lang="en-IN" dirty="0"/>
              <a:t>---</a:t>
            </a:r>
          </a:p>
          <a:p>
            <a:r>
              <a:rPr lang="en-IN" dirty="0"/>
              <a:t>🔒 Part 1: </a:t>
            </a:r>
            <a:r>
              <a:rPr lang="en-IN" sz="2400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Cybersecurity</a:t>
            </a:r>
            <a:r>
              <a:rPr lang="en-IN" sz="2400" b="1" u="sng" dirty="0"/>
              <a:t> Policy</a:t>
            </a:r>
          </a:p>
          <a:p>
            <a:endParaRPr lang="en-IN" dirty="0"/>
          </a:p>
          <a:p>
            <a:r>
              <a:rPr lang="en-IN" dirty="0"/>
              <a:t>1.0 Purpose</a:t>
            </a:r>
          </a:p>
          <a:p>
            <a:endParaRPr lang="en-IN" dirty="0"/>
          </a:p>
          <a:p>
            <a:r>
              <a:rPr lang="en-IN" dirty="0"/>
              <a:t>To establish rules and procedures for ensuring the confidentiality, integrity, and availability of the company’s data and systems.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2.0 </a:t>
            </a:r>
            <a:r>
              <a:rPr lang="en-IN" sz="2400" b="1" u="sng" dirty="0"/>
              <a:t>Scope</a:t>
            </a:r>
          </a:p>
          <a:p>
            <a:endParaRPr lang="en-IN" dirty="0"/>
          </a:p>
          <a:p>
            <a:r>
              <a:rPr lang="en-IN" dirty="0"/>
              <a:t>This policy applies to all employees, contractors, and third-party vendors who access company data or systems.</a:t>
            </a:r>
          </a:p>
          <a:p>
            <a:r>
              <a:rPr lang="en-IN" dirty="0"/>
              <a:t>3.0 Key Policies</a:t>
            </a:r>
          </a:p>
          <a:p>
            <a:endParaRPr lang="en-IN" dirty="0"/>
          </a:p>
          <a:p>
            <a:r>
              <a:rPr lang="en-IN" dirty="0"/>
              <a:t>3.1 </a:t>
            </a:r>
            <a:r>
              <a:rPr lang="en-IN" sz="2400" b="1" u="sng" dirty="0"/>
              <a:t>Acceptable Use Policy</a:t>
            </a:r>
          </a:p>
          <a:p>
            <a:endParaRPr lang="en-IN" dirty="0"/>
          </a:p>
          <a:p>
            <a:r>
              <a:rPr lang="en-IN" dirty="0"/>
              <a:t>Company devices must only be used for authorized business purposes.</a:t>
            </a:r>
          </a:p>
          <a:p>
            <a:r>
              <a:rPr lang="en-IN" dirty="0"/>
              <a:t>Avoid accessing unauthorized websites or downloading suspicious files.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C09B95-59A4-AF0B-A020-8DC00604B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45639" y="939910"/>
            <a:ext cx="7084761" cy="3226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AD3C6A-20C8-8877-D34C-6390511B07A8}"/>
              </a:ext>
            </a:extLst>
          </p:cNvPr>
          <p:cNvSpPr txBox="1"/>
          <p:nvPr/>
        </p:nvSpPr>
        <p:spPr>
          <a:xfrm>
            <a:off x="6412098" y="6028977"/>
            <a:ext cx="6697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ww.flickr.com/photos/117994717@N06/40631791164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3882584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8121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Practical Steps for Small Businesses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93155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Assign SPM: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Designate a Security Program Manager, who doesn't necessarily need to be an IT expert, but understands the importance of cybersecurity.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047411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 IRP: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Develop and document your Incident Response Plan with clear, actionable procedures.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81655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MFA: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Enforce Multi-Factor Authentication (MFA) and other security hygiene practices across all staff.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58569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Regular Backups: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Conduct regular data backups and routinely verify the restoration processes.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635484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Contact Lists: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Maintain updated contact lists for both internal and external responders.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5048" y="303133"/>
            <a:ext cx="3150632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Tools and Best Practices</a:t>
            </a:r>
            <a:endParaRPr lang="en-US" sz="2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48" y="885111"/>
            <a:ext cx="7041356" cy="70413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107" y="524113"/>
            <a:ext cx="9822775" cy="626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Testing, Training &amp; Continuous Improvement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67107" y="1532215"/>
            <a:ext cx="13296186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Regular evaluation and ongoing education are essential to maintain an effective cybersecurity posture.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67107" y="2051566"/>
            <a:ext cx="1661993" cy="1113592"/>
          </a:xfrm>
          <a:prstGeom prst="roundRect">
            <a:avLst>
              <a:gd name="adj" fmla="val 15405"/>
            </a:avLst>
          </a:prstGeom>
          <a:solidFill>
            <a:srgbClr val="282C32"/>
          </a:solidFill>
          <a:ln/>
          <a:effectLst>
            <a:outerShdw blurRad="46990" dist="2286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364099" y="2440781"/>
            <a:ext cx="2680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2519601" y="2242066"/>
            <a:ext cx="250793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Test IRP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2519601" y="2669738"/>
            <a:ext cx="8104942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Regularly test the IRP with tabletop exercises involving leadership and key personnel.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2424351" y="3155632"/>
            <a:ext cx="11443692" cy="11430"/>
          </a:xfrm>
          <a:prstGeom prst="roundRect">
            <a:avLst>
              <a:gd name="adj" fmla="val 1500832"/>
            </a:avLst>
          </a:prstGeom>
          <a:solidFill>
            <a:srgbClr val="60646A"/>
          </a:solidFill>
          <a:ln/>
        </p:spPr>
      </p:sp>
      <p:sp>
        <p:nvSpPr>
          <p:cNvPr id="9" name="Shape 7"/>
          <p:cNvSpPr/>
          <p:nvPr/>
        </p:nvSpPr>
        <p:spPr>
          <a:xfrm>
            <a:off x="667107" y="3260408"/>
            <a:ext cx="3323987" cy="1418511"/>
          </a:xfrm>
          <a:prstGeom prst="roundRect">
            <a:avLst>
              <a:gd name="adj" fmla="val 12093"/>
            </a:avLst>
          </a:prstGeom>
          <a:solidFill>
            <a:srgbClr val="282C32"/>
          </a:solidFill>
          <a:ln/>
          <a:effectLst>
            <a:outerShdw blurRad="46990" dist="2286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2195036" y="3802142"/>
            <a:ext cx="2680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4181594" y="3450908"/>
            <a:ext cx="250793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 Employees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4181594" y="3878580"/>
            <a:ext cx="9591199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 all employees on cybersecurity awareness, phishing recognition, and incident reporting procedures.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4086344" y="4669393"/>
            <a:ext cx="9781699" cy="11430"/>
          </a:xfrm>
          <a:prstGeom prst="roundRect">
            <a:avLst>
              <a:gd name="adj" fmla="val 1500832"/>
            </a:avLst>
          </a:prstGeom>
          <a:solidFill>
            <a:srgbClr val="60646A"/>
          </a:solidFill>
          <a:ln/>
        </p:spPr>
      </p:sp>
      <p:sp>
        <p:nvSpPr>
          <p:cNvPr id="14" name="Shape 12"/>
          <p:cNvSpPr/>
          <p:nvPr/>
        </p:nvSpPr>
        <p:spPr>
          <a:xfrm>
            <a:off x="667107" y="4774168"/>
            <a:ext cx="4985980" cy="1418511"/>
          </a:xfrm>
          <a:prstGeom prst="roundRect">
            <a:avLst>
              <a:gd name="adj" fmla="val 12093"/>
            </a:avLst>
          </a:prstGeom>
          <a:solidFill>
            <a:srgbClr val="282C32"/>
          </a:solidFill>
          <a:ln/>
          <a:effectLst>
            <a:outerShdw blurRad="46990" dist="2286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3026093" y="5315903"/>
            <a:ext cx="2680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843588" y="4964668"/>
            <a:ext cx="250793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Review Policies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5843588" y="5392341"/>
            <a:ext cx="7929205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Review and update cybersecurity policies annually or after any significant incident to reflect new threats.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5748338" y="6183154"/>
            <a:ext cx="8119705" cy="11430"/>
          </a:xfrm>
          <a:prstGeom prst="roundRect">
            <a:avLst>
              <a:gd name="adj" fmla="val 1500832"/>
            </a:avLst>
          </a:prstGeom>
          <a:solidFill>
            <a:srgbClr val="60646A"/>
          </a:solidFill>
          <a:ln/>
        </p:spPr>
      </p:sp>
      <p:sp>
        <p:nvSpPr>
          <p:cNvPr id="19" name="Shape 17"/>
          <p:cNvSpPr/>
          <p:nvPr/>
        </p:nvSpPr>
        <p:spPr>
          <a:xfrm>
            <a:off x="667107" y="6287929"/>
            <a:ext cx="6648093" cy="1418511"/>
          </a:xfrm>
          <a:prstGeom prst="roundRect">
            <a:avLst>
              <a:gd name="adj" fmla="val 12093"/>
            </a:avLst>
          </a:prstGeom>
          <a:solidFill>
            <a:srgbClr val="282C32"/>
          </a:solidFill>
          <a:ln/>
          <a:effectLst>
            <a:outerShdw blurRad="46990" dist="2286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0" name="Text 18"/>
          <p:cNvSpPr/>
          <p:nvPr/>
        </p:nvSpPr>
        <p:spPr>
          <a:xfrm>
            <a:off x="3857149" y="6829663"/>
            <a:ext cx="2680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505700" y="6478429"/>
            <a:ext cx="26191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Learn from Near Misses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505700" y="6906101"/>
            <a:ext cx="6267093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"near misses" as valuable learning opportunities to strengthen defenses and refine your response protocols.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49949" y="486728"/>
            <a:ext cx="583191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u="sng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Summary &amp; Next Steps</a:t>
            </a:r>
            <a:endParaRPr lang="en-US" sz="4450" u="sng" dirty="0"/>
          </a:p>
        </p:txBody>
      </p:sp>
      <p:sp>
        <p:nvSpPr>
          <p:cNvPr id="3" name="Text 1"/>
          <p:cNvSpPr/>
          <p:nvPr/>
        </p:nvSpPr>
        <p:spPr>
          <a:xfrm>
            <a:off x="1083231" y="1554480"/>
            <a:ext cx="12788860" cy="1909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i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Cybersecurity is a business-wide responsibility, not just for IT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2873216"/>
            <a:ext cx="30480" cy="834152"/>
          </a:xfrm>
          <a:prstGeom prst="rect">
            <a:avLst/>
          </a:prstGeom>
          <a:solidFill>
            <a:srgbClr val="9998FF"/>
          </a:solidFill>
          <a:ln/>
        </p:spPr>
      </p:sp>
      <p:sp>
        <p:nvSpPr>
          <p:cNvPr id="5" name="Text 3"/>
          <p:cNvSpPr/>
          <p:nvPr/>
        </p:nvSpPr>
        <p:spPr>
          <a:xfrm>
            <a:off x="1083231" y="238029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i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clear cybersecurity policy and Incident Response Plan (IRP) are essential to reduce risks and minimise downtime for small businesses.</a:t>
            </a:r>
            <a:endParaRPr lang="en-US" sz="2000" b="1" i="1" dirty="0"/>
          </a:p>
        </p:txBody>
      </p:sp>
      <p:sp>
        <p:nvSpPr>
          <p:cNvPr id="6" name="Text 4"/>
          <p:cNvSpPr/>
          <p:nvPr/>
        </p:nvSpPr>
        <p:spPr>
          <a:xfrm>
            <a:off x="920770" y="346364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b="1" i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Start with leadership commitment and assign a dedicated Security Program Manager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20770" y="428166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b="1" i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Utilise available templates and frameworks (e.g., CISA, NIST) to build your plan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20770" y="515207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b="1" i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Schedule regular training sessions and incident response drills.</a:t>
            </a:r>
            <a:endParaRPr lang="en-US" sz="2000" b="1" i="1" dirty="0"/>
          </a:p>
        </p:txBody>
      </p:sp>
      <p:sp>
        <p:nvSpPr>
          <p:cNvPr id="9" name="Text 7"/>
          <p:cNvSpPr/>
          <p:nvPr/>
        </p:nvSpPr>
        <p:spPr>
          <a:xfrm>
            <a:off x="920770" y="602248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b="1" i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MFA and strong security hygiene across the organisation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D2C020-D45A-F192-CAF9-9BF30288DDF9}"/>
              </a:ext>
            </a:extLst>
          </p:cNvPr>
          <p:cNvSpPr txBox="1"/>
          <p:nvPr/>
        </p:nvSpPr>
        <p:spPr>
          <a:xfrm>
            <a:off x="0" y="108496"/>
            <a:ext cx="1172718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/>
              <a:t>✅ Final Recommendations</a:t>
            </a:r>
          </a:p>
          <a:p>
            <a:endParaRPr lang="en-IN" dirty="0"/>
          </a:p>
          <a:p>
            <a:r>
              <a:rPr lang="en-IN" sz="2400" b="1" i="1" u="sng" dirty="0"/>
              <a:t>Review this policy every 6 months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sz="2400" b="1" i="1" u="sng" dirty="0"/>
              <a:t>Conduct cybersecurity drills annually.</a:t>
            </a:r>
          </a:p>
          <a:p>
            <a:endParaRPr lang="en-IN" sz="2400" b="1" i="1" u="sng" dirty="0"/>
          </a:p>
          <a:p>
            <a:r>
              <a:rPr lang="en-IN" sz="2400" b="1" i="1" u="sng" dirty="0"/>
              <a:t>Assign a person responsible for compliance and updates.</a:t>
            </a:r>
          </a:p>
        </p:txBody>
      </p:sp>
    </p:spTree>
    <p:extLst>
      <p:ext uri="{BB962C8B-B14F-4D97-AF65-F5344CB8AC3E}">
        <p14:creationId xmlns:p14="http://schemas.microsoft.com/office/powerpoint/2010/main" val="1816441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57FC-4A1A-635B-A8C0-6F20BF915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618" y="948674"/>
            <a:ext cx="10590788" cy="1120156"/>
          </a:xfrm>
        </p:spPr>
        <p:txBody>
          <a:bodyPr>
            <a:normAutofit/>
          </a:bodyPr>
          <a:lstStyle/>
          <a:p>
            <a:r>
              <a:rPr lang="en-US" sz="4000" b="1" i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Submitted by Rajvardhan Singh</a:t>
            </a:r>
            <a:endParaRPr lang="en-IN" sz="4000" b="1" i="1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833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B77EEA-1C0F-C7EC-553E-FBBE48671792}"/>
              </a:ext>
            </a:extLst>
          </p:cNvPr>
          <p:cNvSpPr txBox="1"/>
          <p:nvPr/>
        </p:nvSpPr>
        <p:spPr>
          <a:xfrm>
            <a:off x="0" y="69633"/>
            <a:ext cx="1049329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/>
              <a:t>3.2 Password Policy</a:t>
            </a:r>
          </a:p>
          <a:p>
            <a:endParaRPr lang="en-IN" sz="2400" b="1" u="sng" dirty="0"/>
          </a:p>
          <a:p>
            <a:r>
              <a:rPr lang="en-IN" dirty="0"/>
              <a:t>Passwords must be at least 12 characters long.</a:t>
            </a:r>
          </a:p>
          <a:p>
            <a:r>
              <a:rPr lang="en-IN" dirty="0"/>
              <a:t>Use a mix of letters, numbers, and symbols.</a:t>
            </a:r>
          </a:p>
          <a:p>
            <a:r>
              <a:rPr lang="en-IN" dirty="0"/>
              <a:t>Change passwords every 90 days.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sz="2400" b="1" u="sng" dirty="0"/>
              <a:t>3.3 Device Security</a:t>
            </a:r>
          </a:p>
          <a:p>
            <a:endParaRPr lang="en-IN" sz="2400" b="1" u="sng" dirty="0"/>
          </a:p>
          <a:p>
            <a:r>
              <a:rPr lang="en-IN" dirty="0"/>
              <a:t>All devices must have antivirus software installed.</a:t>
            </a:r>
          </a:p>
          <a:p>
            <a:r>
              <a:rPr lang="en-IN" dirty="0"/>
              <a:t>Enable auto-lock after 5 minutes of inactivity.</a:t>
            </a:r>
          </a:p>
          <a:p>
            <a:r>
              <a:rPr lang="en-IN" dirty="0"/>
              <a:t>Avoid using public Wi-Fi without a VPN.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sz="2400" b="1" u="sng" dirty="0"/>
              <a:t>3.4 Email and Communication</a:t>
            </a:r>
          </a:p>
          <a:p>
            <a:endParaRPr lang="en-IN" sz="2400" b="1" u="sng" dirty="0"/>
          </a:p>
          <a:p>
            <a:r>
              <a:rPr lang="en-IN" dirty="0"/>
              <a:t>Do not open emails from unknown senders.</a:t>
            </a:r>
          </a:p>
          <a:p>
            <a:r>
              <a:rPr lang="en-IN" dirty="0"/>
              <a:t>Never click on suspicious links or download unexpected attachments.</a:t>
            </a:r>
          </a:p>
          <a:p>
            <a:endParaRPr lang="en-IN" dirty="0"/>
          </a:p>
          <a:p>
            <a:endParaRPr lang="en-IN" sz="2400" b="1" u="sng" dirty="0"/>
          </a:p>
          <a:p>
            <a:r>
              <a:rPr lang="en-IN" sz="2400" b="1" u="sng" dirty="0"/>
              <a:t>3.5 Data Protection</a:t>
            </a:r>
          </a:p>
          <a:p>
            <a:endParaRPr lang="en-IN" sz="2400" b="1" u="sng" dirty="0"/>
          </a:p>
          <a:p>
            <a:r>
              <a:rPr lang="en-IN" dirty="0"/>
              <a:t>Sensitive data (e.g., customer records, financial data) must be encrypted.</a:t>
            </a:r>
          </a:p>
          <a:p>
            <a:r>
              <a:rPr lang="en-IN" dirty="0"/>
              <a:t>Backups should be made daily and stored offsite or in the cloud.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634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F45F8F-B644-4F06-BBA7-D095CA964664}"/>
              </a:ext>
            </a:extLst>
          </p:cNvPr>
          <p:cNvSpPr txBox="1"/>
          <p:nvPr/>
        </p:nvSpPr>
        <p:spPr>
          <a:xfrm>
            <a:off x="1" y="-2"/>
            <a:ext cx="94339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/>
              <a:t>3.6 Access Control</a:t>
            </a:r>
          </a:p>
          <a:p>
            <a:endParaRPr lang="en-IN" sz="2400" b="1" u="sng" dirty="0"/>
          </a:p>
          <a:p>
            <a:r>
              <a:rPr lang="en-IN" dirty="0"/>
              <a:t>Only authorized personnel may access sensitive systems.</a:t>
            </a:r>
          </a:p>
          <a:p>
            <a:r>
              <a:rPr lang="en-IN" dirty="0"/>
              <a:t>Use two-factor authentication (2FA) for all admin accounts.</a:t>
            </a:r>
          </a:p>
          <a:p>
            <a:endParaRPr lang="en-IN" dirty="0"/>
          </a:p>
          <a:p>
            <a:r>
              <a:rPr lang="en-IN" sz="2400" b="1" u="sng" dirty="0"/>
              <a:t>3.7 Training &amp; Awareness</a:t>
            </a:r>
          </a:p>
          <a:p>
            <a:endParaRPr lang="en-IN" sz="2400" b="1" u="sng" dirty="0"/>
          </a:p>
          <a:p>
            <a:r>
              <a:rPr lang="en-IN" dirty="0"/>
              <a:t>Employees must complete cybersecurity awareness training every 6 months.</a:t>
            </a:r>
          </a:p>
        </p:txBody>
      </p:sp>
      <p:pic>
        <p:nvPicPr>
          <p:cNvPr id="4" name="Picture 3" descr="A person in a hoodie holding up their hand&#10;&#10;AI-generated content may be incorrect.">
            <a:extLst>
              <a:ext uri="{FF2B5EF4-FFF2-40B4-BE49-F238E27FC236}">
                <a16:creationId xmlns:a16="http://schemas.microsoft.com/office/drawing/2014/main" id="{0B3C8BF5-E34B-E4A7-3456-6F3D5DEDB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2677654"/>
            <a:ext cx="14630398" cy="5471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30A8C5-4139-F3F4-C38B-C512E1D60D54}"/>
              </a:ext>
            </a:extLst>
          </p:cNvPr>
          <p:cNvSpPr txBox="1"/>
          <p:nvPr/>
        </p:nvSpPr>
        <p:spPr>
          <a:xfrm>
            <a:off x="4558539" y="2375841"/>
            <a:ext cx="51700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roaringelephant.org/2019/04/09/episode-135-big-data-in-cybersecurity-with-saad-ayad-featuring-apache-metron-part-2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d/3.0/"/>
              </a:rPr>
              <a:t>CC BY-ND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659118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8979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Cybersecurity Policy &amp; Incident Response Plan for Small Businesses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52843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Cyber threats cost small businesses six-figure losses on average. The growing complexity of attacks demands preparedness. This presentation focuses on practical, actionable policies and response plans.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095" y="297894"/>
            <a:ext cx="608302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Cybersecurity Matters for Small Businesses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379095" y="1033105"/>
            <a:ext cx="6881932" cy="983933"/>
          </a:xfrm>
          <a:prstGeom prst="roundRect">
            <a:avLst>
              <a:gd name="adj" fmla="val 7435"/>
            </a:avLst>
          </a:prstGeom>
          <a:solidFill>
            <a:srgbClr val="282C32"/>
          </a:solidFill>
          <a:ln/>
          <a:effectLst>
            <a:outerShdw blurRad="26670" dist="1270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" y="1017865"/>
            <a:ext cx="6881932" cy="6096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870704"/>
            <a:ext cx="324922" cy="32492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053" y="951905"/>
            <a:ext cx="129897" cy="16240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02563" y="1303853"/>
            <a:ext cx="1425297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Rising Attack Rates</a:t>
            </a:r>
            <a:endParaRPr lang="en-US" sz="1100" dirty="0"/>
          </a:p>
        </p:txBody>
      </p:sp>
      <p:sp>
        <p:nvSpPr>
          <p:cNvPr id="8" name="Text 3"/>
          <p:cNvSpPr/>
          <p:nvPr/>
        </p:nvSpPr>
        <p:spPr>
          <a:xfrm>
            <a:off x="502563" y="1546860"/>
            <a:ext cx="6634996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Approximately 39% of small businesses faced cyber-attacks in the past year (UK data). This highlights a significant and growing threat.</a:t>
            </a:r>
            <a:endParaRPr lang="en-US" sz="850" dirty="0"/>
          </a:p>
        </p:txBody>
      </p:sp>
      <p:sp>
        <p:nvSpPr>
          <p:cNvPr id="9" name="Shape 4"/>
          <p:cNvSpPr/>
          <p:nvPr/>
        </p:nvSpPr>
        <p:spPr>
          <a:xfrm>
            <a:off x="7369254" y="1033105"/>
            <a:ext cx="6882051" cy="983933"/>
          </a:xfrm>
          <a:prstGeom prst="roundRect">
            <a:avLst>
              <a:gd name="adj" fmla="val 7435"/>
            </a:avLst>
          </a:prstGeom>
          <a:solidFill>
            <a:srgbClr val="282C32"/>
          </a:solidFill>
          <a:ln/>
          <a:effectLst>
            <a:outerShdw blurRad="26670" dist="1270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254" y="1017865"/>
            <a:ext cx="6882051" cy="6096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819" y="870704"/>
            <a:ext cx="324922" cy="32492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5331" y="951905"/>
            <a:ext cx="129897" cy="162401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492722" y="1303853"/>
            <a:ext cx="1425297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Diverse Attack Types</a:t>
            </a:r>
            <a:endParaRPr lang="en-US" sz="1100" dirty="0"/>
          </a:p>
        </p:txBody>
      </p:sp>
      <p:sp>
        <p:nvSpPr>
          <p:cNvPr id="14" name="Text 6"/>
          <p:cNvSpPr/>
          <p:nvPr/>
        </p:nvSpPr>
        <p:spPr>
          <a:xfrm>
            <a:off x="7492722" y="1546860"/>
            <a:ext cx="6635115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Attacks include ransomware, phishing, data breaches, and insider threats, each posing unique challenges.</a:t>
            </a:r>
            <a:endParaRPr lang="en-US" sz="850" dirty="0"/>
          </a:p>
        </p:txBody>
      </p:sp>
      <p:sp>
        <p:nvSpPr>
          <p:cNvPr id="15" name="Shape 7"/>
          <p:cNvSpPr/>
          <p:nvPr/>
        </p:nvSpPr>
        <p:spPr>
          <a:xfrm>
            <a:off x="379095" y="2287667"/>
            <a:ext cx="6881932" cy="810577"/>
          </a:xfrm>
          <a:prstGeom prst="roundRect">
            <a:avLst>
              <a:gd name="adj" fmla="val 9025"/>
            </a:avLst>
          </a:prstGeom>
          <a:solidFill>
            <a:srgbClr val="282C32"/>
          </a:solidFill>
          <a:ln/>
          <a:effectLst>
            <a:outerShdw blurRad="26670" dist="1270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6574" y="2253565"/>
            <a:ext cx="6881932" cy="162401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125266"/>
            <a:ext cx="324922" cy="32492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5053" y="2206466"/>
            <a:ext cx="129897" cy="162401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502563" y="2558415"/>
            <a:ext cx="1425297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Significant Risks</a:t>
            </a:r>
            <a:endParaRPr lang="en-US" sz="1100" dirty="0"/>
          </a:p>
        </p:txBody>
      </p:sp>
      <p:sp>
        <p:nvSpPr>
          <p:cNvPr id="20" name="Text 9"/>
          <p:cNvSpPr/>
          <p:nvPr/>
        </p:nvSpPr>
        <p:spPr>
          <a:xfrm>
            <a:off x="502563" y="2801422"/>
            <a:ext cx="663499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Financial, operational, and reputational risks are substantial, impacting business continuity and customer trust.</a:t>
            </a:r>
            <a:endParaRPr lang="en-US" sz="850" dirty="0"/>
          </a:p>
        </p:txBody>
      </p:sp>
      <p:sp>
        <p:nvSpPr>
          <p:cNvPr id="21" name="Shape 10"/>
          <p:cNvSpPr/>
          <p:nvPr/>
        </p:nvSpPr>
        <p:spPr>
          <a:xfrm>
            <a:off x="7369254" y="2287667"/>
            <a:ext cx="6882051" cy="810577"/>
          </a:xfrm>
          <a:prstGeom prst="roundRect">
            <a:avLst>
              <a:gd name="adj" fmla="val 9025"/>
            </a:avLst>
          </a:prstGeom>
          <a:solidFill>
            <a:srgbClr val="282C32"/>
          </a:solidFill>
          <a:ln/>
          <a:effectLst>
            <a:outerShdw blurRad="26670" dist="1270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254" y="2272427"/>
            <a:ext cx="6882051" cy="60960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819" y="2125266"/>
            <a:ext cx="324922" cy="324922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5331" y="2206466"/>
            <a:ext cx="129897" cy="162401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492722" y="2558415"/>
            <a:ext cx="1425297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Vulnerability Gap</a:t>
            </a:r>
            <a:endParaRPr lang="en-US" sz="1100" dirty="0"/>
          </a:p>
        </p:txBody>
      </p:sp>
      <p:sp>
        <p:nvSpPr>
          <p:cNvPr id="26" name="Text 12"/>
          <p:cNvSpPr/>
          <p:nvPr/>
        </p:nvSpPr>
        <p:spPr>
          <a:xfrm>
            <a:off x="7492722" y="2801422"/>
            <a:ext cx="6635115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Small businesses are often less prepared than larger firms, making them prime targets for cybercriminals.</a:t>
            </a:r>
            <a:endParaRPr lang="en-US" sz="850" dirty="0"/>
          </a:p>
        </p:txBody>
      </p:sp>
      <p:pic>
        <p:nvPicPr>
          <p:cNvPr id="27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083" y="3449478"/>
            <a:ext cx="9910345" cy="48469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78600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Components of a Small Business Cybersecurity Policy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037284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robust cybersecurity policy forms the foundation of your digital defence. It's not just about technology; it's about establishing clear guidelines and fostering a security-aware culture.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974425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 Culture: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Establish a strong security culture led by the CEO and leadership team, promoting awareness and compliance.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74356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Authentication: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Implement multifactor authentication (MFA) and enforce strong, unique password policies for all accounts.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51271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Software Hygiene: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Ensure regular patching and timely software updates to address known vulnerabilities.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93514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Resilience: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Maintain robust data backup and recovery procedures to minimise data loss during incidents.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6357580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Network Security: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Apply strict access control and network security measures, including firewalls and intrusion prevention systems.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9355931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an Incident Response Plan (IRP)?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25" y="1715214"/>
            <a:ext cx="6380917" cy="63809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4279" y="1670685"/>
            <a:ext cx="6380917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Incident Response Plan (IRP) is a written blueprint detailing the actions to be taken before, during, and after a cyber incident. It is crucial for minimising damage and restoring operations efficiently.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564279" y="3115628"/>
            <a:ext cx="638091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helps contain damage, understand threats, and restore operations.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4279" y="3818215"/>
            <a:ext cx="638091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Includes an inventory of assets, contact information, defined roles, and communication protocols.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64279" y="4520803"/>
            <a:ext cx="638091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Aligns with established frameworks like NIST, CISA, or ISO 27001 for best practices.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749" y="521137"/>
            <a:ext cx="9482257" cy="621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Incident Response Lifecycle (5 Stages)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61749" y="1521143"/>
            <a:ext cx="133069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structured approach ensures that cyber incidents are managed effectively, from initial detection to post-incident review.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49" y="2036207"/>
            <a:ext cx="945356" cy="113442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96177" y="2225278"/>
            <a:ext cx="2487811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Preparation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796177" y="2649617"/>
            <a:ext cx="1217247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Asset inventory, risk assessment, and forming a dedicated incident response team.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49" y="3170634"/>
            <a:ext cx="945356" cy="113442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96177" y="3359706"/>
            <a:ext cx="2487811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Detection &amp; Analysis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1796177" y="3784044"/>
            <a:ext cx="1217247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Identifying and thoroughly understanding the scope and nature of the incident.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49" y="4305062"/>
            <a:ext cx="945356" cy="113442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96177" y="4494133"/>
            <a:ext cx="2487811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Containment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796177" y="4918472"/>
            <a:ext cx="1217247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Limiting the spread and impact of the attack to prevent further damage.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749" y="5439489"/>
            <a:ext cx="945356" cy="113442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96177" y="5628561"/>
            <a:ext cx="257353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Eradication &amp; Recovery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796177" y="6052899"/>
            <a:ext cx="1217247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Removing threats from systems and restoring normal business operations.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749" y="6573917"/>
            <a:ext cx="945356" cy="113442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96177" y="6762988"/>
            <a:ext cx="2487811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Post-Incident Activity</a:t>
            </a:r>
            <a:endParaRPr lang="en-US" sz="1950" dirty="0"/>
          </a:p>
        </p:txBody>
      </p:sp>
      <p:sp>
        <p:nvSpPr>
          <p:cNvPr id="18" name="Text 11"/>
          <p:cNvSpPr/>
          <p:nvPr/>
        </p:nvSpPr>
        <p:spPr>
          <a:xfrm>
            <a:off x="1796177" y="7187327"/>
            <a:ext cx="1217247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Conducting a review, documenting lessons learned, and improving policies for future resilience.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75423"/>
            <a:ext cx="1141797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Roles &amp; Responsibilities in Incident Response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2139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 incident response relies on clear roles and responsibilities across the organisation, ensuring coordinated and swift action.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558540"/>
            <a:ext cx="13113782" cy="3195638"/>
          </a:xfrm>
          <a:prstGeom prst="roundRect">
            <a:avLst>
              <a:gd name="adj" fmla="val 610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3566160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2623" y="3703677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CEO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3606046" y="3703677"/>
            <a:ext cx="1004185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Champion security culture, support MFA adoption, and formally approve the IRP.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5929" y="4187904"/>
            <a:ext cx="130985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2623" y="4325422"/>
            <a:ext cx="21826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 Program Manager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3606046" y="4325422"/>
            <a:ext cx="1004185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Develop, update, and report on the IRP, ensuring its effectiveness.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65929" y="5156359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82623" y="5293876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Team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3606046" y="5293876"/>
            <a:ext cx="1004185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Responsible for detecting, containing, and technically remediating incidents.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765929" y="5778103"/>
            <a:ext cx="130985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82623" y="5915620"/>
            <a:ext cx="21826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Incident Response Team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3606046" y="5915620"/>
            <a:ext cx="1004185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Comprises various stakeholders including legal, communications, and senior management for strategic response.</a:t>
            </a:r>
            <a:endParaRPr lang="en-US" sz="17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</TotalTime>
  <Words>1151</Words>
  <Application>Microsoft Office PowerPoint</Application>
  <PresentationFormat>Custom</PresentationFormat>
  <Paragraphs>151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Wingdings 3</vt:lpstr>
      <vt:lpstr>Century Gothic</vt:lpstr>
      <vt:lpstr>Barlow Bold</vt:lpstr>
      <vt:lpstr>Montserrat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Submitted by Rajvardhan Singh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RAJVARDHAN SINGH</dc:creator>
  <cp:lastModifiedBy>Rajvardhan Singh</cp:lastModifiedBy>
  <cp:revision>2</cp:revision>
  <dcterms:created xsi:type="dcterms:W3CDTF">2025-07-25T19:33:51Z</dcterms:created>
  <dcterms:modified xsi:type="dcterms:W3CDTF">2025-07-26T17:15:10Z</dcterms:modified>
</cp:coreProperties>
</file>